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alpha val="80000"/>
            </a:srgbClr>
          </a:solidFill>
          <a:ln/>
        </p:spPr>
      </p:sp>
      <p:sp>
        <p:nvSpPr>
          <p:cNvPr id="4" name="Text 1"/>
          <p:cNvSpPr/>
          <p:nvPr/>
        </p:nvSpPr>
        <p:spPr>
          <a:xfrm>
            <a:off x="2785229" y="2709743"/>
            <a:ext cx="9059942" cy="615910"/>
          </a:xfrm>
          <a:prstGeom prst="rect">
            <a:avLst/>
          </a:prstGeom>
          <a:noFill/>
          <a:ln/>
        </p:spPr>
        <p:txBody>
          <a:bodyPr wrap="none" lIns="0" tIns="0" rIns="0" bIns="0" rtlCol="0" anchor="t"/>
          <a:lstStyle/>
          <a:p>
            <a:pPr algn="ctr" indent="0" marL="0">
              <a:lnSpc>
                <a:spcPts val="4850"/>
              </a:lnSpc>
              <a:buNone/>
            </a:pPr>
            <a:r>
              <a:rPr lang="en-US" sz="3850" dirty="0">
                <a:solidFill>
                  <a:srgbClr val="0A988B"/>
                </a:solidFill>
                <a:latin typeface="Unbounded" pitchFamily="34" charset="0"/>
                <a:ea typeface="Unbounded" pitchFamily="34" charset="-122"/>
                <a:cs typeface="Unbounded" pitchFamily="34" charset="-120"/>
              </a:rPr>
              <a:t>Ethical Data Use Checklist App</a:t>
            </a:r>
            <a:endParaRPr lang="en-US" sz="3850" dirty="0"/>
          </a:p>
        </p:txBody>
      </p:sp>
      <p:sp>
        <p:nvSpPr>
          <p:cNvPr id="5" name="Text 2"/>
          <p:cNvSpPr/>
          <p:nvPr/>
        </p:nvSpPr>
        <p:spPr>
          <a:xfrm>
            <a:off x="1599367" y="3639741"/>
            <a:ext cx="11431548" cy="492681"/>
          </a:xfrm>
          <a:prstGeom prst="rect">
            <a:avLst/>
          </a:prstGeom>
          <a:noFill/>
          <a:ln/>
        </p:spPr>
        <p:txBody>
          <a:bodyPr wrap="none" lIns="0" tIns="0" rIns="0" bIns="0" rtlCol="0" anchor="t"/>
          <a:lstStyle/>
          <a:p>
            <a:pPr algn="ctr" indent="0" marL="0">
              <a:lnSpc>
                <a:spcPts val="3850"/>
              </a:lnSpc>
              <a:buNone/>
            </a:pPr>
            <a:r>
              <a:rPr lang="en-US" sz="3100" dirty="0">
                <a:solidFill>
                  <a:srgbClr val="FFFFFF"/>
                </a:solidFill>
                <a:latin typeface="Unbounded" pitchFamily="34" charset="0"/>
                <a:ea typeface="Unbounded" pitchFamily="34" charset="-122"/>
                <a:cs typeface="Unbounded" pitchFamily="34" charset="-120"/>
              </a:rPr>
              <a:t>A Python CLI Tool for Responsible Data Practices</a:t>
            </a:r>
            <a:endParaRPr lang="en-US" sz="3100" dirty="0"/>
          </a:p>
        </p:txBody>
      </p:sp>
      <p:sp>
        <p:nvSpPr>
          <p:cNvPr id="6" name="Text 3"/>
          <p:cNvSpPr/>
          <p:nvPr/>
        </p:nvSpPr>
        <p:spPr>
          <a:xfrm>
            <a:off x="837724" y="4446508"/>
            <a:ext cx="12954952" cy="418862"/>
          </a:xfrm>
          <a:prstGeom prst="rect">
            <a:avLst/>
          </a:prstGeom>
          <a:noFill/>
          <a:ln/>
        </p:spPr>
        <p:txBody>
          <a:bodyPr wrap="none" lIns="0" tIns="0" rIns="0" bIns="0" rtlCol="0" anchor="t"/>
          <a:lstStyle/>
          <a:p>
            <a:pPr algn="ctr" indent="0" marL="0">
              <a:lnSpc>
                <a:spcPts val="3250"/>
              </a:lnSpc>
              <a:buNone/>
            </a:pPr>
            <a:r>
              <a:rPr lang="en-US" sz="2050" dirty="0">
                <a:solidFill>
                  <a:srgbClr val="CAD6DE"/>
                </a:solidFill>
                <a:latin typeface="Cabin" pitchFamily="34" charset="0"/>
                <a:ea typeface="Cabin" pitchFamily="34" charset="-122"/>
                <a:cs typeface="Cabin" pitchFamily="34" charset="-120"/>
              </a:rPr>
              <a:t>Presented by: Saurabh Rai</a:t>
            </a:r>
            <a:endParaRPr lang="en-US" sz="2050" dirty="0"/>
          </a:p>
        </p:txBody>
      </p:sp>
      <p:sp>
        <p:nvSpPr>
          <p:cNvPr id="7" name="Text 4"/>
          <p:cNvSpPr/>
          <p:nvPr/>
        </p:nvSpPr>
        <p:spPr>
          <a:xfrm>
            <a:off x="837724" y="5100995"/>
            <a:ext cx="12954952" cy="418862"/>
          </a:xfrm>
          <a:prstGeom prst="rect">
            <a:avLst/>
          </a:prstGeom>
          <a:noFill/>
          <a:ln/>
        </p:spPr>
        <p:txBody>
          <a:bodyPr wrap="none" lIns="0" tIns="0" rIns="0" bIns="0" rtlCol="0" anchor="t"/>
          <a:lstStyle/>
          <a:p>
            <a:pPr algn="ctr" indent="0" marL="0">
              <a:lnSpc>
                <a:spcPts val="3250"/>
              </a:lnSpc>
              <a:buNone/>
            </a:pPr>
            <a:r>
              <a:rPr lang="en-US" sz="2050" dirty="0">
                <a:solidFill>
                  <a:srgbClr val="CAD6DE"/>
                </a:solidFill>
                <a:latin typeface="Cabin" pitchFamily="34" charset="0"/>
                <a:ea typeface="Cabin" pitchFamily="34" charset="-122"/>
                <a:cs typeface="Cabin" pitchFamily="34" charset="-120"/>
              </a:rPr>
              <a:t>IIT Patna, 2nd Year | Guvi HCL Contribution</a:t>
            </a:r>
            <a:endParaRPr lang="en-US" sz="2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15840" y="295394"/>
            <a:ext cx="4998720" cy="315873"/>
          </a:xfrm>
          <a:prstGeom prst="rect">
            <a:avLst/>
          </a:prstGeom>
          <a:noFill/>
          <a:ln/>
        </p:spPr>
        <p:txBody>
          <a:bodyPr wrap="none" lIns="0" tIns="0" rIns="0" bIns="0" rtlCol="0" anchor="t"/>
          <a:lstStyle/>
          <a:p>
            <a:pPr algn="ctr" indent="0" marL="0">
              <a:lnSpc>
                <a:spcPts val="2450"/>
              </a:lnSpc>
              <a:buNone/>
            </a:pPr>
            <a:r>
              <a:rPr lang="en-US" sz="1950" dirty="0">
                <a:solidFill>
                  <a:srgbClr val="0A988B"/>
                </a:solidFill>
                <a:latin typeface="Unbounded" pitchFamily="34" charset="0"/>
                <a:ea typeface="Unbounded" pitchFamily="34" charset="-122"/>
                <a:cs typeface="Unbounded" pitchFamily="34" charset="-120"/>
              </a:rPr>
              <a:t>Results: Case 2 - Needs Attention</a:t>
            </a:r>
            <a:endParaRPr lang="en-US" sz="1950" dirty="0"/>
          </a:p>
        </p:txBody>
      </p:sp>
      <p:sp>
        <p:nvSpPr>
          <p:cNvPr id="3" name="Text 1"/>
          <p:cNvSpPr/>
          <p:nvPr/>
        </p:nvSpPr>
        <p:spPr>
          <a:xfrm>
            <a:off x="429697" y="826056"/>
            <a:ext cx="13771007" cy="171807"/>
          </a:xfrm>
          <a:prstGeom prst="rect">
            <a:avLst/>
          </a:prstGeom>
          <a:noFill/>
          <a:ln/>
        </p:spPr>
        <p:txBody>
          <a:bodyPr wrap="none" lIns="0" tIns="0" rIns="0" bIns="0" rtlCol="0" anchor="t"/>
          <a:lstStyle/>
          <a:p>
            <a:pPr algn="ctr" indent="0" marL="0">
              <a:lnSpc>
                <a:spcPts val="1350"/>
              </a:lnSpc>
              <a:buNone/>
            </a:pPr>
            <a:r>
              <a:rPr lang="en-US" sz="800" b="1" dirty="0">
                <a:solidFill>
                  <a:srgbClr val="CAD6DE"/>
                </a:solidFill>
                <a:latin typeface="Cabin" pitchFamily="34" charset="0"/>
                <a:ea typeface="Cabin" pitchFamily="34" charset="-122"/>
                <a:cs typeface="Cabin" pitchFamily="34" charset="-120"/>
              </a:rPr>
              <a:t>Scenario:</a:t>
            </a:r>
            <a:pPr algn="ctr" indent="0" marL="0">
              <a:lnSpc>
                <a:spcPts val="1350"/>
              </a:lnSpc>
              <a:buNone/>
            </a:pPr>
            <a:r>
              <a:rPr lang="en-US" sz="800" dirty="0">
                <a:solidFill>
                  <a:srgbClr val="CAD6DE"/>
                </a:solidFill>
                <a:latin typeface="Cabin" pitchFamily="34" charset="0"/>
                <a:ea typeface="Cabin" pitchFamily="34" charset="-122"/>
                <a:cs typeface="Cabin" pitchFamily="34" charset="-120"/>
              </a:rPr>
              <a:t> A data project that has some privacy measures but lacks clear consent withdrawal options and has not performed recent bias checks on its data.</a:t>
            </a:r>
            <a:endParaRPr lang="en-US" sz="800" dirty="0"/>
          </a:p>
        </p:txBody>
      </p:sp>
      <p:pic>
        <p:nvPicPr>
          <p:cNvPr id="4" name="Image 0" descr="preencoded.png">    </p:cNvPr>
          <p:cNvPicPr>
            <a:picLocks noChangeAspect="1"/>
          </p:cNvPicPr>
          <p:nvPr/>
        </p:nvPicPr>
        <p:blipFill>
          <a:blip r:embed="rId1"/>
          <a:stretch>
            <a:fillRect/>
          </a:stretch>
        </p:blipFill>
        <p:spPr>
          <a:xfrm>
            <a:off x="429697" y="1239560"/>
            <a:ext cx="6754535" cy="10131743"/>
          </a:xfrm>
          <a:prstGeom prst="rect">
            <a:avLst/>
          </a:prstGeom>
        </p:spPr>
      </p:pic>
      <p:sp>
        <p:nvSpPr>
          <p:cNvPr id="5" name="Text 2"/>
          <p:cNvSpPr/>
          <p:nvPr/>
        </p:nvSpPr>
        <p:spPr>
          <a:xfrm>
            <a:off x="7453789" y="1226106"/>
            <a:ext cx="6754535" cy="947857"/>
          </a:xfrm>
          <a:prstGeom prst="rect">
            <a:avLst/>
          </a:prstGeom>
          <a:noFill/>
          <a:ln/>
        </p:spPr>
        <p:txBody>
          <a:bodyPr wrap="none" lIns="0" tIns="0" rIns="0" bIns="0" rtlCol="0" anchor="t"/>
          <a:lstStyle/>
          <a:p>
            <a:pPr algn="l" indent="0" marL="0">
              <a:lnSpc>
                <a:spcPts val="7450"/>
              </a:lnSpc>
              <a:buNone/>
            </a:pPr>
            <a:r>
              <a:rPr lang="en-US" sz="5950" dirty="0">
                <a:solidFill>
                  <a:srgbClr val="FFFFFF"/>
                </a:solidFill>
                <a:latin typeface="Unbounded" pitchFamily="34" charset="0"/>
                <a:ea typeface="Unbounded" pitchFamily="34" charset="-122"/>
                <a:cs typeface="Unbounded" pitchFamily="34" charset="-120"/>
              </a:rPr>
              <a:t>7/10</a:t>
            </a:r>
            <a:endParaRPr lang="en-US" sz="5950" dirty="0"/>
          </a:p>
        </p:txBody>
      </p:sp>
      <p:sp>
        <p:nvSpPr>
          <p:cNvPr id="6" name="Text 3"/>
          <p:cNvSpPr/>
          <p:nvPr/>
        </p:nvSpPr>
        <p:spPr>
          <a:xfrm>
            <a:off x="7453789" y="2281357"/>
            <a:ext cx="1708071" cy="197168"/>
          </a:xfrm>
          <a:prstGeom prst="rect">
            <a:avLst/>
          </a:prstGeom>
          <a:noFill/>
          <a:ln/>
        </p:spPr>
        <p:txBody>
          <a:bodyPr wrap="none" lIns="0" tIns="0" rIns="0" bIns="0" rtlCol="0" anchor="t"/>
          <a:lstStyle/>
          <a:p>
            <a:pPr algn="l" indent="0" marL="0">
              <a:lnSpc>
                <a:spcPts val="1450"/>
              </a:lnSpc>
              <a:buNone/>
            </a:pPr>
            <a:r>
              <a:rPr lang="en-US" sz="1150" dirty="0">
                <a:solidFill>
                  <a:srgbClr val="FFFFFF"/>
                </a:solidFill>
                <a:latin typeface="Unbounded" pitchFamily="34" charset="0"/>
                <a:ea typeface="Unbounded" pitchFamily="34" charset="-122"/>
                <a:cs typeface="Unbounded" pitchFamily="34" charset="-120"/>
              </a:rPr>
              <a:t>Needs Attention </a:t>
            </a:r>
            <a:pPr algn="l" indent="0" marL="0">
              <a:lnSpc>
                <a:spcPts val="1450"/>
              </a:lnSpc>
              <a:buNone/>
            </a:pPr>
            <a:r>
              <a:rPr lang="en-US" sz="1150" dirty="0">
                <a:solidFill>
                  <a:srgbClr val="000000"/>
                </a:solidFill>
                <a:latin typeface="Unbounded" pitchFamily="34" charset="0"/>
                <a:ea typeface="Unbounded" pitchFamily="34" charset="-122"/>
                <a:cs typeface="Unbounded" pitchFamily="34" charset="-120"/>
              </a:rPr>
              <a:t>⚠️</a:t>
            </a:r>
            <a:endParaRPr lang="en-US" sz="1150" dirty="0"/>
          </a:p>
        </p:txBody>
      </p:sp>
      <p:sp>
        <p:nvSpPr>
          <p:cNvPr id="7" name="Text 4"/>
          <p:cNvSpPr/>
          <p:nvPr/>
        </p:nvSpPr>
        <p:spPr>
          <a:xfrm>
            <a:off x="7453789" y="2585918"/>
            <a:ext cx="6754535" cy="515422"/>
          </a:xfrm>
          <a:prstGeom prst="rect">
            <a:avLst/>
          </a:prstGeom>
          <a:noFill/>
          <a:ln/>
        </p:spPr>
        <p:txBody>
          <a:bodyPr wrap="square" lIns="0" tIns="0" rIns="0" bIns="0" rtlCol="0" anchor="t"/>
          <a:lstStyle/>
          <a:p>
            <a:pPr algn="l" indent="0" marL="0">
              <a:lnSpc>
                <a:spcPts val="1350"/>
              </a:lnSpc>
              <a:buNone/>
            </a:pPr>
            <a:r>
              <a:rPr lang="en-US" sz="800" dirty="0">
                <a:solidFill>
                  <a:srgbClr val="CAD6DE"/>
                </a:solidFill>
                <a:latin typeface="Cabin" pitchFamily="34" charset="0"/>
                <a:ea typeface="Cabin" pitchFamily="34" charset="-122"/>
                <a:cs typeface="Cabin" pitchFamily="34" charset="-120"/>
              </a:rPr>
              <a:t>A score of 7/10 indicates that while the project has some ethical considerations in place, there are critical areas that require immediate review and improvement. The report highlights specific questions where responses were 'No', guiding the team to implement necessary changes in consent management, bias mitigation, or data security protocols to achieve full compliance.</a:t>
            </a:r>
            <a:endParaRPr lang="en-US" sz="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05696" y="755213"/>
            <a:ext cx="4739640" cy="592455"/>
          </a:xfrm>
          <a:prstGeom prst="rect">
            <a:avLst/>
          </a:prstGeom>
          <a:noFill/>
          <a:ln/>
        </p:spPr>
        <p:txBody>
          <a:bodyPr wrap="none" lIns="0" tIns="0" rIns="0" bIns="0" rtlCol="0" anchor="t"/>
          <a:lstStyle/>
          <a:p>
            <a:pPr algn="l" indent="0" marL="0">
              <a:lnSpc>
                <a:spcPts val="4650"/>
              </a:lnSpc>
              <a:buNone/>
            </a:pPr>
            <a:r>
              <a:rPr lang="en-US" sz="3700" dirty="0">
                <a:solidFill>
                  <a:srgbClr val="0A988B"/>
                </a:solidFill>
                <a:latin typeface="Unbounded" pitchFamily="34" charset="0"/>
                <a:ea typeface="Unbounded" pitchFamily="34" charset="-122"/>
                <a:cs typeface="Unbounded" pitchFamily="34" charset="-120"/>
              </a:rPr>
              <a:t>Introduction</a:t>
            </a:r>
            <a:endParaRPr lang="en-US" sz="3700" dirty="0"/>
          </a:p>
        </p:txBody>
      </p:sp>
      <p:sp>
        <p:nvSpPr>
          <p:cNvPr id="3" name="Text 1"/>
          <p:cNvSpPr/>
          <p:nvPr/>
        </p:nvSpPr>
        <p:spPr>
          <a:xfrm>
            <a:off x="805696" y="1549003"/>
            <a:ext cx="6939201" cy="2578418"/>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In an era driven by vast amounts of data, ethical data practices are not just a regulatory compliance matter but a fundamental necessity for building trust and ensuring societal well-being. From personal privacy to algorithmic bias, the implications of data misuse are far-reaching. This project, an Ethical Data Use Checklist App, addresses the critical need for a practical tool to guide developers and organisations in adhering to responsible data handling principles. It aims to embed ethics directly into the development lifecycle, ensuring that data-driven innovations are built on a foundation of integrity.</a:t>
            </a:r>
            <a:endParaRPr lang="en-US" sz="1550" dirty="0"/>
          </a:p>
        </p:txBody>
      </p:sp>
      <p:pic>
        <p:nvPicPr>
          <p:cNvPr id="4" name="Image 0" descr="preencoded.png">    </p:cNvPr>
          <p:cNvPicPr>
            <a:picLocks noChangeAspect="1"/>
          </p:cNvPicPr>
          <p:nvPr/>
        </p:nvPicPr>
        <p:blipFill>
          <a:blip r:embed="rId1"/>
          <a:stretch>
            <a:fillRect/>
          </a:stretch>
        </p:blipFill>
        <p:spPr>
          <a:xfrm>
            <a:off x="8244007" y="780455"/>
            <a:ext cx="5588198" cy="69851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996690" y="545783"/>
            <a:ext cx="6636901" cy="583049"/>
          </a:xfrm>
          <a:prstGeom prst="rect">
            <a:avLst/>
          </a:prstGeom>
          <a:noFill/>
          <a:ln/>
        </p:spPr>
        <p:txBody>
          <a:bodyPr wrap="none" lIns="0" tIns="0" rIns="0" bIns="0" rtlCol="0" anchor="t"/>
          <a:lstStyle/>
          <a:p>
            <a:pPr algn="ctr" indent="0" marL="0">
              <a:lnSpc>
                <a:spcPts val="4550"/>
              </a:lnSpc>
              <a:buNone/>
            </a:pPr>
            <a:r>
              <a:rPr lang="en-US" sz="3650" dirty="0">
                <a:solidFill>
                  <a:srgbClr val="0A988B"/>
                </a:solidFill>
                <a:latin typeface="Unbounded" pitchFamily="34" charset="0"/>
                <a:ea typeface="Unbounded" pitchFamily="34" charset="-122"/>
                <a:cs typeface="Unbounded" pitchFamily="34" charset="-120"/>
              </a:rPr>
              <a:t>The Problem Statement</a:t>
            </a:r>
            <a:endParaRPr lang="en-US" sz="3650" dirty="0"/>
          </a:p>
        </p:txBody>
      </p:sp>
      <p:sp>
        <p:nvSpPr>
          <p:cNvPr id="3" name="Shape 1"/>
          <p:cNvSpPr/>
          <p:nvPr/>
        </p:nvSpPr>
        <p:spPr>
          <a:xfrm>
            <a:off x="792956" y="1525310"/>
            <a:ext cx="6423065" cy="2551390"/>
          </a:xfrm>
          <a:prstGeom prst="roundRect">
            <a:avLst>
              <a:gd name="adj" fmla="val 1166"/>
            </a:avLst>
          </a:prstGeom>
          <a:solidFill>
            <a:srgbClr val="304755"/>
          </a:solidFill>
          <a:ln/>
        </p:spPr>
      </p:sp>
      <p:sp>
        <p:nvSpPr>
          <p:cNvPr id="4" name="Shape 2"/>
          <p:cNvSpPr/>
          <p:nvPr/>
        </p:nvSpPr>
        <p:spPr>
          <a:xfrm>
            <a:off x="991195" y="1723549"/>
            <a:ext cx="594717" cy="594717"/>
          </a:xfrm>
          <a:prstGeom prst="roundRect">
            <a:avLst>
              <a:gd name="adj" fmla="val 15373843"/>
            </a:avLst>
          </a:prstGeom>
          <a:solidFill>
            <a:srgbClr val="1C3645"/>
          </a:solidFill>
          <a:ln/>
        </p:spPr>
      </p:sp>
      <p:pic>
        <p:nvPicPr>
          <p:cNvPr id="5" name="Image 0" descr="preencoded.png">    </p:cNvPr>
          <p:cNvPicPr>
            <a:picLocks noChangeAspect="1"/>
          </p:cNvPicPr>
          <p:nvPr/>
        </p:nvPicPr>
        <p:blipFill>
          <a:blip r:embed="rId1"/>
          <a:stretch>
            <a:fillRect/>
          </a:stretch>
        </p:blipFill>
        <p:spPr>
          <a:xfrm>
            <a:off x="1154787" y="1853684"/>
            <a:ext cx="267533" cy="334447"/>
          </a:xfrm>
          <a:prstGeom prst="rect">
            <a:avLst/>
          </a:prstGeom>
        </p:spPr>
      </p:pic>
      <p:sp>
        <p:nvSpPr>
          <p:cNvPr id="6" name="Text 3"/>
          <p:cNvSpPr/>
          <p:nvPr/>
        </p:nvSpPr>
        <p:spPr>
          <a:xfrm>
            <a:off x="991195" y="2516505"/>
            <a:ext cx="3275886" cy="291465"/>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Data Privacy &amp; Security</a:t>
            </a:r>
            <a:endParaRPr lang="en-US" sz="1800" dirty="0"/>
          </a:p>
        </p:txBody>
      </p:sp>
      <p:sp>
        <p:nvSpPr>
          <p:cNvPr id="7" name="Text 4"/>
          <p:cNvSpPr/>
          <p:nvPr/>
        </p:nvSpPr>
        <p:spPr>
          <a:xfrm>
            <a:off x="991195" y="2926913"/>
            <a:ext cx="6026587" cy="951548"/>
          </a:xfrm>
          <a:prstGeom prst="rect">
            <a:avLst/>
          </a:prstGeom>
          <a:noFill/>
          <a:ln/>
        </p:spPr>
        <p:txBody>
          <a:bodyPr wrap="square" lIns="0" tIns="0" rIns="0" bIns="0" rtlCol="0" anchor="t"/>
          <a:lstStyle/>
          <a:p>
            <a:pPr algn="l" indent="0" marL="0">
              <a:lnSpc>
                <a:spcPts val="2450"/>
              </a:lnSpc>
              <a:buNone/>
            </a:pPr>
            <a:r>
              <a:rPr lang="en-US" sz="1550" dirty="0">
                <a:solidFill>
                  <a:srgbClr val="CAD6DE"/>
                </a:solidFill>
                <a:latin typeface="Cabin" pitchFamily="34" charset="0"/>
                <a:ea typeface="Cabin" pitchFamily="34" charset="-122"/>
                <a:cs typeface="Cabin" pitchFamily="34" charset="-120"/>
              </a:rPr>
              <a:t>Organisations struggle to consistently implement robust measures to protect sensitive user data from breaches and unauthorised access, leading to significant risks.</a:t>
            </a:r>
            <a:endParaRPr lang="en-US" sz="1550" dirty="0"/>
          </a:p>
        </p:txBody>
      </p:sp>
      <p:sp>
        <p:nvSpPr>
          <p:cNvPr id="8" name="Shape 5"/>
          <p:cNvSpPr/>
          <p:nvPr/>
        </p:nvSpPr>
        <p:spPr>
          <a:xfrm>
            <a:off x="7414260" y="1525310"/>
            <a:ext cx="6423184" cy="2551390"/>
          </a:xfrm>
          <a:prstGeom prst="roundRect">
            <a:avLst>
              <a:gd name="adj" fmla="val 1166"/>
            </a:avLst>
          </a:prstGeom>
          <a:solidFill>
            <a:srgbClr val="304755"/>
          </a:solidFill>
          <a:ln/>
        </p:spPr>
      </p:sp>
      <p:sp>
        <p:nvSpPr>
          <p:cNvPr id="9" name="Shape 6"/>
          <p:cNvSpPr/>
          <p:nvPr/>
        </p:nvSpPr>
        <p:spPr>
          <a:xfrm>
            <a:off x="7612499" y="1723549"/>
            <a:ext cx="594717" cy="594717"/>
          </a:xfrm>
          <a:prstGeom prst="roundRect">
            <a:avLst>
              <a:gd name="adj" fmla="val 15373843"/>
            </a:avLst>
          </a:prstGeom>
          <a:solidFill>
            <a:srgbClr val="1C3645"/>
          </a:solidFill>
          <a:ln/>
        </p:spPr>
      </p:sp>
      <p:pic>
        <p:nvPicPr>
          <p:cNvPr id="10" name="Image 1" descr="preencoded.png">    </p:cNvPr>
          <p:cNvPicPr>
            <a:picLocks noChangeAspect="1"/>
          </p:cNvPicPr>
          <p:nvPr/>
        </p:nvPicPr>
        <p:blipFill>
          <a:blip r:embed="rId2"/>
          <a:stretch>
            <a:fillRect/>
          </a:stretch>
        </p:blipFill>
        <p:spPr>
          <a:xfrm>
            <a:off x="7776091" y="1853684"/>
            <a:ext cx="267533" cy="334447"/>
          </a:xfrm>
          <a:prstGeom prst="rect">
            <a:avLst/>
          </a:prstGeom>
        </p:spPr>
      </p:pic>
      <p:sp>
        <p:nvSpPr>
          <p:cNvPr id="11" name="Text 7"/>
          <p:cNvSpPr/>
          <p:nvPr/>
        </p:nvSpPr>
        <p:spPr>
          <a:xfrm>
            <a:off x="7612499" y="2516505"/>
            <a:ext cx="3847505" cy="291465"/>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User Consent Management</a:t>
            </a:r>
            <a:endParaRPr lang="en-US" sz="1800" dirty="0"/>
          </a:p>
        </p:txBody>
      </p:sp>
      <p:sp>
        <p:nvSpPr>
          <p:cNvPr id="12" name="Text 8"/>
          <p:cNvSpPr/>
          <p:nvPr/>
        </p:nvSpPr>
        <p:spPr>
          <a:xfrm>
            <a:off x="7612499" y="2926913"/>
            <a:ext cx="6026706" cy="951548"/>
          </a:xfrm>
          <a:prstGeom prst="rect">
            <a:avLst/>
          </a:prstGeom>
          <a:noFill/>
          <a:ln/>
        </p:spPr>
        <p:txBody>
          <a:bodyPr wrap="square" lIns="0" tIns="0" rIns="0" bIns="0" rtlCol="0" anchor="t"/>
          <a:lstStyle/>
          <a:p>
            <a:pPr algn="l" indent="0" marL="0">
              <a:lnSpc>
                <a:spcPts val="2450"/>
              </a:lnSpc>
              <a:buNone/>
            </a:pPr>
            <a:r>
              <a:rPr lang="en-US" sz="1550" dirty="0">
                <a:solidFill>
                  <a:srgbClr val="CAD6DE"/>
                </a:solidFill>
                <a:latin typeface="Cabin" pitchFamily="34" charset="0"/>
                <a:ea typeface="Cabin" pitchFamily="34" charset="-122"/>
                <a:cs typeface="Cabin" pitchFamily="34" charset="-120"/>
              </a:rPr>
              <a:t>Obtaining and managing explicit, informed user consent for data collection and usage is complex, often leading to opaque practices and user distrust.</a:t>
            </a:r>
            <a:endParaRPr lang="en-US" sz="1550" dirty="0"/>
          </a:p>
        </p:txBody>
      </p:sp>
      <p:sp>
        <p:nvSpPr>
          <p:cNvPr id="13" name="Shape 9"/>
          <p:cNvSpPr/>
          <p:nvPr/>
        </p:nvSpPr>
        <p:spPr>
          <a:xfrm>
            <a:off x="792956" y="4274939"/>
            <a:ext cx="6423065" cy="2551390"/>
          </a:xfrm>
          <a:prstGeom prst="roundRect">
            <a:avLst>
              <a:gd name="adj" fmla="val 1166"/>
            </a:avLst>
          </a:prstGeom>
          <a:solidFill>
            <a:srgbClr val="304755"/>
          </a:solidFill>
          <a:ln/>
        </p:spPr>
      </p:sp>
      <p:sp>
        <p:nvSpPr>
          <p:cNvPr id="14" name="Shape 10"/>
          <p:cNvSpPr/>
          <p:nvPr/>
        </p:nvSpPr>
        <p:spPr>
          <a:xfrm>
            <a:off x="991195" y="4473178"/>
            <a:ext cx="594717" cy="594717"/>
          </a:xfrm>
          <a:prstGeom prst="roundRect">
            <a:avLst>
              <a:gd name="adj" fmla="val 15373843"/>
            </a:avLst>
          </a:prstGeom>
          <a:solidFill>
            <a:srgbClr val="1C3645"/>
          </a:solidFill>
          <a:ln/>
        </p:spPr>
      </p:sp>
      <p:pic>
        <p:nvPicPr>
          <p:cNvPr id="15" name="Image 2" descr="preencoded.png">    </p:cNvPr>
          <p:cNvPicPr>
            <a:picLocks noChangeAspect="1"/>
          </p:cNvPicPr>
          <p:nvPr/>
        </p:nvPicPr>
        <p:blipFill>
          <a:blip r:embed="rId3"/>
          <a:stretch>
            <a:fillRect/>
          </a:stretch>
        </p:blipFill>
        <p:spPr>
          <a:xfrm>
            <a:off x="1154787" y="4603313"/>
            <a:ext cx="267533" cy="334447"/>
          </a:xfrm>
          <a:prstGeom prst="rect">
            <a:avLst/>
          </a:prstGeom>
        </p:spPr>
      </p:pic>
      <p:sp>
        <p:nvSpPr>
          <p:cNvPr id="16" name="Text 11"/>
          <p:cNvSpPr/>
          <p:nvPr/>
        </p:nvSpPr>
        <p:spPr>
          <a:xfrm>
            <a:off x="991195" y="5266134"/>
            <a:ext cx="3616047" cy="291465"/>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Fairness &amp; Bias Mitigation</a:t>
            </a:r>
            <a:endParaRPr lang="en-US" sz="1800" dirty="0"/>
          </a:p>
        </p:txBody>
      </p:sp>
      <p:sp>
        <p:nvSpPr>
          <p:cNvPr id="17" name="Text 12"/>
          <p:cNvSpPr/>
          <p:nvPr/>
        </p:nvSpPr>
        <p:spPr>
          <a:xfrm>
            <a:off x="991195" y="5676543"/>
            <a:ext cx="6026587" cy="951548"/>
          </a:xfrm>
          <a:prstGeom prst="rect">
            <a:avLst/>
          </a:prstGeom>
          <a:noFill/>
          <a:ln/>
        </p:spPr>
        <p:txBody>
          <a:bodyPr wrap="square" lIns="0" tIns="0" rIns="0" bIns="0" rtlCol="0" anchor="t"/>
          <a:lstStyle/>
          <a:p>
            <a:pPr algn="l" indent="0" marL="0">
              <a:lnSpc>
                <a:spcPts val="2450"/>
              </a:lnSpc>
              <a:buNone/>
            </a:pPr>
            <a:r>
              <a:rPr lang="en-US" sz="1550" dirty="0">
                <a:solidFill>
                  <a:srgbClr val="CAD6DE"/>
                </a:solidFill>
                <a:latin typeface="Cabin" pitchFamily="34" charset="0"/>
                <a:ea typeface="Cabin" pitchFamily="34" charset="-122"/>
                <a:cs typeface="Cabin" pitchFamily="34" charset="-120"/>
              </a:rPr>
              <a:t>Algorithms trained on biased datasets can perpetuate and amplify societal inequalities, making it challenging to ensure equitable outcomes and prevent discrimination.</a:t>
            </a:r>
            <a:endParaRPr lang="en-US" sz="1550" dirty="0"/>
          </a:p>
        </p:txBody>
      </p:sp>
      <p:sp>
        <p:nvSpPr>
          <p:cNvPr id="18" name="Shape 13"/>
          <p:cNvSpPr/>
          <p:nvPr/>
        </p:nvSpPr>
        <p:spPr>
          <a:xfrm>
            <a:off x="7414260" y="4274939"/>
            <a:ext cx="6423184" cy="2551390"/>
          </a:xfrm>
          <a:prstGeom prst="roundRect">
            <a:avLst>
              <a:gd name="adj" fmla="val 1166"/>
            </a:avLst>
          </a:prstGeom>
          <a:solidFill>
            <a:srgbClr val="304755"/>
          </a:solidFill>
          <a:ln/>
        </p:spPr>
      </p:sp>
      <p:sp>
        <p:nvSpPr>
          <p:cNvPr id="19" name="Shape 14"/>
          <p:cNvSpPr/>
          <p:nvPr/>
        </p:nvSpPr>
        <p:spPr>
          <a:xfrm>
            <a:off x="7612499" y="4473178"/>
            <a:ext cx="594717" cy="594717"/>
          </a:xfrm>
          <a:prstGeom prst="roundRect">
            <a:avLst>
              <a:gd name="adj" fmla="val 15373843"/>
            </a:avLst>
          </a:prstGeom>
          <a:solidFill>
            <a:srgbClr val="1C3645"/>
          </a:solidFill>
          <a:ln/>
        </p:spPr>
      </p:sp>
      <p:pic>
        <p:nvPicPr>
          <p:cNvPr id="20" name="Image 3" descr="preencoded.png">    </p:cNvPr>
          <p:cNvPicPr>
            <a:picLocks noChangeAspect="1"/>
          </p:cNvPicPr>
          <p:nvPr/>
        </p:nvPicPr>
        <p:blipFill>
          <a:blip r:embed="rId4"/>
          <a:stretch>
            <a:fillRect/>
          </a:stretch>
        </p:blipFill>
        <p:spPr>
          <a:xfrm>
            <a:off x="7776091" y="4603313"/>
            <a:ext cx="267533" cy="334447"/>
          </a:xfrm>
          <a:prstGeom prst="rect">
            <a:avLst/>
          </a:prstGeom>
        </p:spPr>
      </p:pic>
      <p:sp>
        <p:nvSpPr>
          <p:cNvPr id="21" name="Text 15"/>
          <p:cNvSpPr/>
          <p:nvPr/>
        </p:nvSpPr>
        <p:spPr>
          <a:xfrm>
            <a:off x="7612499" y="5266134"/>
            <a:ext cx="4267557" cy="291465"/>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Transparency &amp; Accountability</a:t>
            </a:r>
            <a:endParaRPr lang="en-US" sz="1800" dirty="0"/>
          </a:p>
        </p:txBody>
      </p:sp>
      <p:sp>
        <p:nvSpPr>
          <p:cNvPr id="22" name="Text 16"/>
          <p:cNvSpPr/>
          <p:nvPr/>
        </p:nvSpPr>
        <p:spPr>
          <a:xfrm>
            <a:off x="7612499" y="5676543"/>
            <a:ext cx="6026706" cy="951548"/>
          </a:xfrm>
          <a:prstGeom prst="rect">
            <a:avLst/>
          </a:prstGeom>
          <a:noFill/>
          <a:ln/>
        </p:spPr>
        <p:txBody>
          <a:bodyPr wrap="square" lIns="0" tIns="0" rIns="0" bIns="0" rtlCol="0" anchor="t"/>
          <a:lstStyle/>
          <a:p>
            <a:pPr algn="l" indent="0" marL="0">
              <a:lnSpc>
                <a:spcPts val="2450"/>
              </a:lnSpc>
              <a:buNone/>
            </a:pPr>
            <a:r>
              <a:rPr lang="en-US" sz="1550" dirty="0">
                <a:solidFill>
                  <a:srgbClr val="CAD6DE"/>
                </a:solidFill>
                <a:latin typeface="Cabin" pitchFamily="34" charset="0"/>
                <a:ea typeface="Cabin" pitchFamily="34" charset="-122"/>
                <a:cs typeface="Cabin" pitchFamily="34" charset="-120"/>
              </a:rPr>
              <a:t>Lack of clear documentation and processes makes it difficult to audit data practices, understand decision-making, and assign accountability for ethical lapses.</a:t>
            </a:r>
            <a:endParaRPr lang="en-US" sz="1550" dirty="0"/>
          </a:p>
        </p:txBody>
      </p:sp>
      <p:sp>
        <p:nvSpPr>
          <p:cNvPr id="23" name="Text 17"/>
          <p:cNvSpPr/>
          <p:nvPr/>
        </p:nvSpPr>
        <p:spPr>
          <a:xfrm>
            <a:off x="792956" y="7049333"/>
            <a:ext cx="13044488" cy="634365"/>
          </a:xfrm>
          <a:prstGeom prst="rect">
            <a:avLst/>
          </a:prstGeom>
          <a:noFill/>
          <a:ln/>
        </p:spPr>
        <p:txBody>
          <a:bodyPr wrap="square" lIns="0" tIns="0" rIns="0" bIns="0" rtlCol="0" anchor="t"/>
          <a:lstStyle/>
          <a:p>
            <a:pPr algn="l" indent="0" marL="0">
              <a:lnSpc>
                <a:spcPts val="2450"/>
              </a:lnSpc>
              <a:buNone/>
            </a:pPr>
            <a:r>
              <a:rPr lang="en-US" sz="1550" dirty="0">
                <a:solidFill>
                  <a:srgbClr val="CAD6DE"/>
                </a:solidFill>
                <a:latin typeface="Cabin" pitchFamily="34" charset="0"/>
                <a:ea typeface="Cabin" pitchFamily="34" charset="-122"/>
                <a:cs typeface="Cabin" pitchFamily="34" charset="-120"/>
              </a:rPr>
              <a:t>These challenges underscore the need for a systematic, accessible approach to guide data practitioners towards ethical compliance, moving beyond reactive measures to proactive integration of ethical considerations.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635222" y="1663541"/>
            <a:ext cx="5359956" cy="615910"/>
          </a:xfrm>
          <a:prstGeom prst="rect">
            <a:avLst/>
          </a:prstGeom>
          <a:noFill/>
          <a:ln/>
        </p:spPr>
        <p:txBody>
          <a:bodyPr wrap="none" lIns="0" tIns="0" rIns="0" bIns="0" rtlCol="0" anchor="t"/>
          <a:lstStyle/>
          <a:p>
            <a:pPr algn="ctr" indent="0" marL="0">
              <a:lnSpc>
                <a:spcPts val="4850"/>
              </a:lnSpc>
              <a:buNone/>
            </a:pPr>
            <a:r>
              <a:rPr lang="en-US" sz="3850" dirty="0">
                <a:solidFill>
                  <a:srgbClr val="0A988B"/>
                </a:solidFill>
                <a:latin typeface="Unbounded" pitchFamily="34" charset="0"/>
                <a:ea typeface="Unbounded" pitchFamily="34" charset="-122"/>
                <a:cs typeface="Unbounded" pitchFamily="34" charset="-120"/>
              </a:rPr>
              <a:t>Project Objectives</a:t>
            </a:r>
            <a:endParaRPr lang="en-US" sz="3850" dirty="0"/>
          </a:p>
        </p:txBody>
      </p:sp>
      <p:sp>
        <p:nvSpPr>
          <p:cNvPr id="3" name="Shape 1"/>
          <p:cNvSpPr/>
          <p:nvPr/>
        </p:nvSpPr>
        <p:spPr>
          <a:xfrm>
            <a:off x="837724" y="2698313"/>
            <a:ext cx="471249" cy="471249"/>
          </a:xfrm>
          <a:prstGeom prst="roundRect">
            <a:avLst>
              <a:gd name="adj" fmla="val 6667"/>
            </a:avLst>
          </a:prstGeom>
          <a:solidFill>
            <a:srgbClr val="304755"/>
          </a:solidFill>
          <a:ln/>
        </p:spPr>
      </p:sp>
      <p:sp>
        <p:nvSpPr>
          <p:cNvPr id="4" name="Text 2"/>
          <p:cNvSpPr/>
          <p:nvPr/>
        </p:nvSpPr>
        <p:spPr>
          <a:xfrm>
            <a:off x="925532" y="2749153"/>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1</a:t>
            </a:r>
            <a:endParaRPr lang="en-US" sz="2300" dirty="0"/>
          </a:p>
        </p:txBody>
      </p:sp>
      <p:sp>
        <p:nvSpPr>
          <p:cNvPr id="5" name="Text 3"/>
          <p:cNvSpPr/>
          <p:nvPr/>
        </p:nvSpPr>
        <p:spPr>
          <a:xfrm>
            <a:off x="1518404" y="2737485"/>
            <a:ext cx="5665827" cy="739378"/>
          </a:xfrm>
          <a:prstGeom prst="rect">
            <a:avLst/>
          </a:prstGeom>
          <a:noFill/>
          <a:ln/>
        </p:spPr>
        <p:txBody>
          <a:bodyPr wrap="square" lIns="0" tIns="0" rIns="0" bIns="0" rtlCol="0" anchor="t"/>
          <a:lstStyle/>
          <a:p>
            <a:pPr algn="l" indent="0" marL="0">
              <a:lnSpc>
                <a:spcPts val="2900"/>
              </a:lnSpc>
              <a:buNone/>
            </a:pPr>
            <a:r>
              <a:rPr lang="en-US" sz="2300" dirty="0">
                <a:solidFill>
                  <a:srgbClr val="CAD6DE"/>
                </a:solidFill>
                <a:latin typeface="Unbounded" pitchFamily="34" charset="0"/>
                <a:ea typeface="Unbounded" pitchFamily="34" charset="-122"/>
                <a:cs typeface="Unbounded" pitchFamily="34" charset="-120"/>
              </a:rPr>
              <a:t>Develop a User-Friendly Python CLI Tool</a:t>
            </a:r>
            <a:endParaRPr lang="en-US" sz="2300" dirty="0"/>
          </a:p>
        </p:txBody>
      </p:sp>
      <p:sp>
        <p:nvSpPr>
          <p:cNvPr id="6" name="Text 4"/>
          <p:cNvSpPr/>
          <p:nvPr/>
        </p:nvSpPr>
        <p:spPr>
          <a:xfrm>
            <a:off x="1518404" y="3602474"/>
            <a:ext cx="5665827"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Create an intuitive command-line interface application that guides users through a series of ethical data considerations.</a:t>
            </a:r>
            <a:endParaRPr lang="en-US" sz="1600" dirty="0"/>
          </a:p>
        </p:txBody>
      </p:sp>
      <p:sp>
        <p:nvSpPr>
          <p:cNvPr id="7" name="Shape 5"/>
          <p:cNvSpPr/>
          <p:nvPr/>
        </p:nvSpPr>
        <p:spPr>
          <a:xfrm>
            <a:off x="7446050" y="2698313"/>
            <a:ext cx="471249" cy="471249"/>
          </a:xfrm>
          <a:prstGeom prst="roundRect">
            <a:avLst>
              <a:gd name="adj" fmla="val 6667"/>
            </a:avLst>
          </a:prstGeom>
          <a:solidFill>
            <a:srgbClr val="304755"/>
          </a:solidFill>
          <a:ln/>
        </p:spPr>
      </p:sp>
      <p:sp>
        <p:nvSpPr>
          <p:cNvPr id="8" name="Text 6"/>
          <p:cNvSpPr/>
          <p:nvPr/>
        </p:nvSpPr>
        <p:spPr>
          <a:xfrm>
            <a:off x="7533858" y="2749153"/>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2</a:t>
            </a:r>
            <a:endParaRPr lang="en-US" sz="2300" dirty="0"/>
          </a:p>
        </p:txBody>
      </p:sp>
      <p:sp>
        <p:nvSpPr>
          <p:cNvPr id="9" name="Text 7"/>
          <p:cNvSpPr/>
          <p:nvPr/>
        </p:nvSpPr>
        <p:spPr>
          <a:xfrm>
            <a:off x="8126730" y="2737485"/>
            <a:ext cx="5665946" cy="739378"/>
          </a:xfrm>
          <a:prstGeom prst="rect">
            <a:avLst/>
          </a:prstGeom>
          <a:noFill/>
          <a:ln/>
        </p:spPr>
        <p:txBody>
          <a:bodyPr wrap="square" lIns="0" tIns="0" rIns="0" bIns="0" rtlCol="0" anchor="t"/>
          <a:lstStyle/>
          <a:p>
            <a:pPr algn="l" indent="0" marL="0">
              <a:lnSpc>
                <a:spcPts val="2900"/>
              </a:lnSpc>
              <a:buNone/>
            </a:pPr>
            <a:r>
              <a:rPr lang="en-US" sz="2300" dirty="0">
                <a:solidFill>
                  <a:srgbClr val="CAD6DE"/>
                </a:solidFill>
                <a:latin typeface="Unbounded" pitchFamily="34" charset="0"/>
                <a:ea typeface="Unbounded" pitchFamily="34" charset="-122"/>
                <a:cs typeface="Unbounded" pitchFamily="34" charset="-120"/>
              </a:rPr>
              <a:t>Standardise Ethical Assessment</a:t>
            </a:r>
            <a:endParaRPr lang="en-US" sz="2300" dirty="0"/>
          </a:p>
        </p:txBody>
      </p:sp>
      <p:sp>
        <p:nvSpPr>
          <p:cNvPr id="10" name="Text 8"/>
          <p:cNvSpPr/>
          <p:nvPr/>
        </p:nvSpPr>
        <p:spPr>
          <a:xfrm>
            <a:off x="8126730" y="3602474"/>
            <a:ext cx="5665946"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Establish a consistent checklist approach for evaluating data projects against key ethical principles like privacy, consent, and bias.</a:t>
            </a:r>
            <a:endParaRPr lang="en-US" sz="1600" dirty="0"/>
          </a:p>
        </p:txBody>
      </p:sp>
      <p:sp>
        <p:nvSpPr>
          <p:cNvPr id="11" name="Shape 9"/>
          <p:cNvSpPr/>
          <p:nvPr/>
        </p:nvSpPr>
        <p:spPr>
          <a:xfrm>
            <a:off x="837724" y="5026462"/>
            <a:ext cx="471249" cy="471249"/>
          </a:xfrm>
          <a:prstGeom prst="roundRect">
            <a:avLst>
              <a:gd name="adj" fmla="val 6667"/>
            </a:avLst>
          </a:prstGeom>
          <a:solidFill>
            <a:srgbClr val="304755"/>
          </a:solidFill>
          <a:ln/>
        </p:spPr>
      </p:sp>
      <p:sp>
        <p:nvSpPr>
          <p:cNvPr id="12" name="Text 10"/>
          <p:cNvSpPr/>
          <p:nvPr/>
        </p:nvSpPr>
        <p:spPr>
          <a:xfrm>
            <a:off x="925532" y="5077301"/>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3</a:t>
            </a:r>
            <a:endParaRPr lang="en-US" sz="2300" dirty="0"/>
          </a:p>
        </p:txBody>
      </p:sp>
      <p:sp>
        <p:nvSpPr>
          <p:cNvPr id="13" name="Text 11"/>
          <p:cNvSpPr/>
          <p:nvPr/>
        </p:nvSpPr>
        <p:spPr>
          <a:xfrm>
            <a:off x="1518404" y="5065633"/>
            <a:ext cx="4783693" cy="369689"/>
          </a:xfrm>
          <a:prstGeom prst="rect">
            <a:avLst/>
          </a:prstGeom>
          <a:noFill/>
          <a:ln/>
        </p:spPr>
        <p:txBody>
          <a:bodyPr wrap="none" lIns="0" tIns="0" rIns="0" bIns="0" rtlCol="0" anchor="t"/>
          <a:lstStyle/>
          <a:p>
            <a:pPr algn="l" indent="0" marL="0">
              <a:lnSpc>
                <a:spcPts val="2900"/>
              </a:lnSpc>
              <a:buNone/>
            </a:pPr>
            <a:r>
              <a:rPr lang="en-US" sz="2300" dirty="0">
                <a:solidFill>
                  <a:srgbClr val="CAD6DE"/>
                </a:solidFill>
                <a:latin typeface="Unbounded" pitchFamily="34" charset="0"/>
                <a:ea typeface="Unbounded" pitchFamily="34" charset="-122"/>
                <a:cs typeface="Unbounded" pitchFamily="34" charset="-120"/>
              </a:rPr>
              <a:t>Provide Actionable Insights</a:t>
            </a:r>
            <a:endParaRPr lang="en-US" sz="2300" dirty="0"/>
          </a:p>
        </p:txBody>
      </p:sp>
      <p:sp>
        <p:nvSpPr>
          <p:cNvPr id="14" name="Text 12"/>
          <p:cNvSpPr/>
          <p:nvPr/>
        </p:nvSpPr>
        <p:spPr>
          <a:xfrm>
            <a:off x="1518404" y="5560933"/>
            <a:ext cx="5665827"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Generate a clear ethics score and tailored recommendations, highlighting areas of compliance and those requiring attention for improvement.</a:t>
            </a:r>
            <a:endParaRPr lang="en-US" sz="1600" dirty="0"/>
          </a:p>
        </p:txBody>
      </p:sp>
      <p:sp>
        <p:nvSpPr>
          <p:cNvPr id="15" name="Shape 13"/>
          <p:cNvSpPr/>
          <p:nvPr/>
        </p:nvSpPr>
        <p:spPr>
          <a:xfrm>
            <a:off x="7446050" y="5026462"/>
            <a:ext cx="471249" cy="471249"/>
          </a:xfrm>
          <a:prstGeom prst="roundRect">
            <a:avLst>
              <a:gd name="adj" fmla="val 6667"/>
            </a:avLst>
          </a:prstGeom>
          <a:solidFill>
            <a:srgbClr val="304755"/>
          </a:solidFill>
          <a:ln/>
        </p:spPr>
      </p:sp>
      <p:sp>
        <p:nvSpPr>
          <p:cNvPr id="16" name="Text 14"/>
          <p:cNvSpPr/>
          <p:nvPr/>
        </p:nvSpPr>
        <p:spPr>
          <a:xfrm>
            <a:off x="7533858" y="5077301"/>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4</a:t>
            </a:r>
            <a:endParaRPr lang="en-US" sz="2300" dirty="0"/>
          </a:p>
        </p:txBody>
      </p:sp>
      <p:sp>
        <p:nvSpPr>
          <p:cNvPr id="17" name="Text 15"/>
          <p:cNvSpPr/>
          <p:nvPr/>
        </p:nvSpPr>
        <p:spPr>
          <a:xfrm>
            <a:off x="8126730" y="5065633"/>
            <a:ext cx="4876800" cy="369689"/>
          </a:xfrm>
          <a:prstGeom prst="rect">
            <a:avLst/>
          </a:prstGeom>
          <a:noFill/>
          <a:ln/>
        </p:spPr>
        <p:txBody>
          <a:bodyPr wrap="none" lIns="0" tIns="0" rIns="0" bIns="0" rtlCol="0" anchor="t"/>
          <a:lstStyle/>
          <a:p>
            <a:pPr algn="l" indent="0" marL="0">
              <a:lnSpc>
                <a:spcPts val="2900"/>
              </a:lnSpc>
              <a:buNone/>
            </a:pPr>
            <a:r>
              <a:rPr lang="en-US" sz="2300" dirty="0">
                <a:solidFill>
                  <a:srgbClr val="CAD6DE"/>
                </a:solidFill>
                <a:latin typeface="Unbounded" pitchFamily="34" charset="0"/>
                <a:ea typeface="Unbounded" pitchFamily="34" charset="-122"/>
                <a:cs typeface="Unbounded" pitchFamily="34" charset="-120"/>
              </a:rPr>
              <a:t>Promote Ethical Awareness</a:t>
            </a:r>
            <a:endParaRPr lang="en-US" sz="2300" dirty="0"/>
          </a:p>
        </p:txBody>
      </p:sp>
      <p:sp>
        <p:nvSpPr>
          <p:cNvPr id="18" name="Text 16"/>
          <p:cNvSpPr/>
          <p:nvPr/>
        </p:nvSpPr>
        <p:spPr>
          <a:xfrm>
            <a:off x="8126730" y="5560933"/>
            <a:ext cx="5665946"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Serve as an educational resource, making complex ethical concepts accessible and fostering a culture of responsible data stewardship within development teams.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850963" y="960596"/>
            <a:ext cx="4928354" cy="615910"/>
          </a:xfrm>
          <a:prstGeom prst="rect">
            <a:avLst/>
          </a:prstGeom>
          <a:noFill/>
          <a:ln/>
        </p:spPr>
        <p:txBody>
          <a:bodyPr wrap="none" lIns="0" tIns="0" rIns="0" bIns="0" rtlCol="0" anchor="t"/>
          <a:lstStyle/>
          <a:p>
            <a:pPr algn="ctr" indent="0" marL="0">
              <a:lnSpc>
                <a:spcPts val="4850"/>
              </a:lnSpc>
              <a:buNone/>
            </a:pPr>
            <a:r>
              <a:rPr lang="en-US" sz="3850" dirty="0">
                <a:solidFill>
                  <a:srgbClr val="0A988B"/>
                </a:solidFill>
                <a:latin typeface="Unbounded" pitchFamily="34" charset="0"/>
                <a:ea typeface="Unbounded" pitchFamily="34" charset="-122"/>
                <a:cs typeface="Unbounded" pitchFamily="34" charset="-120"/>
              </a:rPr>
              <a:t>Methodology</a:t>
            </a:r>
            <a:endParaRPr lang="en-US" sz="3850" dirty="0"/>
          </a:p>
        </p:txBody>
      </p:sp>
      <p:sp>
        <p:nvSpPr>
          <p:cNvPr id="3" name="Text 1"/>
          <p:cNvSpPr/>
          <p:nvPr/>
        </p:nvSpPr>
        <p:spPr>
          <a:xfrm>
            <a:off x="837724" y="1995368"/>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Our approach combines best practices in ethical data guidelines with practical software development principles to create a robust and easy-to-use tool.</a:t>
            </a:r>
            <a:endParaRPr lang="en-US" sz="1600" dirty="0"/>
          </a:p>
        </p:txBody>
      </p:sp>
      <p:pic>
        <p:nvPicPr>
          <p:cNvPr id="4" name="Image 0" descr="preencoded.png">    </p:cNvPr>
          <p:cNvPicPr>
            <a:picLocks noChangeAspect="1"/>
          </p:cNvPicPr>
          <p:nvPr/>
        </p:nvPicPr>
        <p:blipFill>
          <a:blip r:embed="rId1"/>
          <a:stretch>
            <a:fillRect/>
          </a:stretch>
        </p:blipFill>
        <p:spPr>
          <a:xfrm>
            <a:off x="837724" y="2901077"/>
            <a:ext cx="209431" cy="261818"/>
          </a:xfrm>
          <a:prstGeom prst="rect">
            <a:avLst/>
          </a:prstGeom>
        </p:spPr>
      </p:pic>
      <p:sp>
        <p:nvSpPr>
          <p:cNvPr id="5" name="Shape 2"/>
          <p:cNvSpPr/>
          <p:nvPr/>
        </p:nvSpPr>
        <p:spPr>
          <a:xfrm>
            <a:off x="837724" y="3234095"/>
            <a:ext cx="6372701" cy="22860"/>
          </a:xfrm>
          <a:prstGeom prst="rect">
            <a:avLst/>
          </a:prstGeom>
          <a:solidFill>
            <a:srgbClr val="0A988B"/>
          </a:solidFill>
          <a:ln/>
        </p:spPr>
      </p:sp>
      <p:sp>
        <p:nvSpPr>
          <p:cNvPr id="6" name="Text 3"/>
          <p:cNvSpPr/>
          <p:nvPr/>
        </p:nvSpPr>
        <p:spPr>
          <a:xfrm>
            <a:off x="837724" y="3384471"/>
            <a:ext cx="2717721"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Checklist Creation</a:t>
            </a:r>
            <a:endParaRPr lang="en-US" sz="1900" dirty="0"/>
          </a:p>
        </p:txBody>
      </p:sp>
      <p:sp>
        <p:nvSpPr>
          <p:cNvPr id="7" name="Text 4"/>
          <p:cNvSpPr/>
          <p:nvPr/>
        </p:nvSpPr>
        <p:spPr>
          <a:xfrm>
            <a:off x="837724" y="3818096"/>
            <a:ext cx="6372701"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Research and synthesise ethical guidelines from GDPR, CCPA, AI ethics frameworks (e.g., NIST AI Risk Management Framework), and industry best practices to formulate comprehensive checklist questions.</a:t>
            </a:r>
            <a:endParaRPr lang="en-US" sz="1600" dirty="0"/>
          </a:p>
        </p:txBody>
      </p:sp>
      <p:pic>
        <p:nvPicPr>
          <p:cNvPr id="8" name="Image 1" descr="preencoded.png">    </p:cNvPr>
          <p:cNvPicPr>
            <a:picLocks noChangeAspect="1"/>
          </p:cNvPicPr>
          <p:nvPr/>
        </p:nvPicPr>
        <p:blipFill>
          <a:blip r:embed="rId2"/>
          <a:stretch>
            <a:fillRect/>
          </a:stretch>
        </p:blipFill>
        <p:spPr>
          <a:xfrm>
            <a:off x="7419856" y="2901077"/>
            <a:ext cx="209431" cy="261818"/>
          </a:xfrm>
          <a:prstGeom prst="rect">
            <a:avLst/>
          </a:prstGeom>
        </p:spPr>
      </p:pic>
      <p:sp>
        <p:nvSpPr>
          <p:cNvPr id="9" name="Shape 5"/>
          <p:cNvSpPr/>
          <p:nvPr/>
        </p:nvSpPr>
        <p:spPr>
          <a:xfrm>
            <a:off x="7419856" y="3234095"/>
            <a:ext cx="6372820" cy="22860"/>
          </a:xfrm>
          <a:prstGeom prst="rect">
            <a:avLst/>
          </a:prstGeom>
          <a:solidFill>
            <a:srgbClr val="0A988B"/>
          </a:solidFill>
          <a:ln/>
        </p:spPr>
      </p:sp>
      <p:sp>
        <p:nvSpPr>
          <p:cNvPr id="10" name="Text 6"/>
          <p:cNvSpPr/>
          <p:nvPr/>
        </p:nvSpPr>
        <p:spPr>
          <a:xfrm>
            <a:off x="7419856" y="3384471"/>
            <a:ext cx="3624263"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Python CLI Development</a:t>
            </a:r>
            <a:endParaRPr lang="en-US" sz="1900" dirty="0"/>
          </a:p>
        </p:txBody>
      </p:sp>
      <p:sp>
        <p:nvSpPr>
          <p:cNvPr id="11" name="Text 7"/>
          <p:cNvSpPr/>
          <p:nvPr/>
        </p:nvSpPr>
        <p:spPr>
          <a:xfrm>
            <a:off x="7419856" y="3818096"/>
            <a:ext cx="6372820"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Implement the checklist in Python using standard libraries, focusing on a clean, interactive command-line interface for ease of use and accessibility.</a:t>
            </a:r>
            <a:endParaRPr lang="en-US" sz="1600" dirty="0"/>
          </a:p>
        </p:txBody>
      </p:sp>
      <p:pic>
        <p:nvPicPr>
          <p:cNvPr id="12" name="Image 2" descr="preencoded.png">    </p:cNvPr>
          <p:cNvPicPr>
            <a:picLocks noChangeAspect="1"/>
          </p:cNvPicPr>
          <p:nvPr/>
        </p:nvPicPr>
        <p:blipFill>
          <a:blip r:embed="rId3"/>
          <a:stretch>
            <a:fillRect/>
          </a:stretch>
        </p:blipFill>
        <p:spPr>
          <a:xfrm>
            <a:off x="837724" y="5189696"/>
            <a:ext cx="209431" cy="261818"/>
          </a:xfrm>
          <a:prstGeom prst="rect">
            <a:avLst/>
          </a:prstGeom>
        </p:spPr>
      </p:pic>
      <p:sp>
        <p:nvSpPr>
          <p:cNvPr id="13" name="Shape 8"/>
          <p:cNvSpPr/>
          <p:nvPr/>
        </p:nvSpPr>
        <p:spPr>
          <a:xfrm>
            <a:off x="837724" y="5522714"/>
            <a:ext cx="6372701" cy="22860"/>
          </a:xfrm>
          <a:prstGeom prst="rect">
            <a:avLst/>
          </a:prstGeom>
          <a:solidFill>
            <a:srgbClr val="0A988B"/>
          </a:solidFill>
          <a:ln/>
        </p:spPr>
      </p:sp>
      <p:sp>
        <p:nvSpPr>
          <p:cNvPr id="14" name="Text 9"/>
          <p:cNvSpPr/>
          <p:nvPr/>
        </p:nvSpPr>
        <p:spPr>
          <a:xfrm>
            <a:off x="837724" y="5673090"/>
            <a:ext cx="3785830"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Scoring Logic &amp; Reporting</a:t>
            </a:r>
            <a:endParaRPr lang="en-US" sz="1900" dirty="0"/>
          </a:p>
        </p:txBody>
      </p:sp>
      <p:sp>
        <p:nvSpPr>
          <p:cNvPr id="15" name="Text 10"/>
          <p:cNvSpPr/>
          <p:nvPr/>
        </p:nvSpPr>
        <p:spPr>
          <a:xfrm>
            <a:off x="837724" y="6106716"/>
            <a:ext cx="6372701"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Develop a transparent scoring mechanism where each 'No' response reduces the ethics score, and integrate a reporting module to summarise compliance and highlight critical issues.</a:t>
            </a:r>
            <a:endParaRPr lang="en-US" sz="1600" dirty="0"/>
          </a:p>
        </p:txBody>
      </p:sp>
      <p:pic>
        <p:nvPicPr>
          <p:cNvPr id="16" name="Image 3" descr="preencoded.png">    </p:cNvPr>
          <p:cNvPicPr>
            <a:picLocks noChangeAspect="1"/>
          </p:cNvPicPr>
          <p:nvPr/>
        </p:nvPicPr>
        <p:blipFill>
          <a:blip r:embed="rId4"/>
          <a:stretch>
            <a:fillRect/>
          </a:stretch>
        </p:blipFill>
        <p:spPr>
          <a:xfrm>
            <a:off x="7419856" y="5189696"/>
            <a:ext cx="209431" cy="261818"/>
          </a:xfrm>
          <a:prstGeom prst="rect">
            <a:avLst/>
          </a:prstGeom>
        </p:spPr>
      </p:pic>
      <p:sp>
        <p:nvSpPr>
          <p:cNvPr id="17" name="Shape 11"/>
          <p:cNvSpPr/>
          <p:nvPr/>
        </p:nvSpPr>
        <p:spPr>
          <a:xfrm>
            <a:off x="7419856" y="5522714"/>
            <a:ext cx="6372820" cy="22860"/>
          </a:xfrm>
          <a:prstGeom prst="rect">
            <a:avLst/>
          </a:prstGeom>
          <a:solidFill>
            <a:srgbClr val="0A988B"/>
          </a:solidFill>
          <a:ln/>
        </p:spPr>
      </p:sp>
      <p:sp>
        <p:nvSpPr>
          <p:cNvPr id="18" name="Text 12"/>
          <p:cNvSpPr/>
          <p:nvPr/>
        </p:nvSpPr>
        <p:spPr>
          <a:xfrm>
            <a:off x="7419856" y="5673090"/>
            <a:ext cx="3106698"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Testing &amp; Refinement</a:t>
            </a:r>
            <a:endParaRPr lang="en-US" sz="1900" dirty="0"/>
          </a:p>
        </p:txBody>
      </p:sp>
      <p:sp>
        <p:nvSpPr>
          <p:cNvPr id="19" name="Text 13"/>
          <p:cNvSpPr/>
          <p:nvPr/>
        </p:nvSpPr>
        <p:spPr>
          <a:xfrm>
            <a:off x="7419856" y="6106716"/>
            <a:ext cx="6372820"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Rigorously test the application with various hypothetical data projects to ensure accuracy, reliability, and provide meaningful feedback, iterating based on user experience.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770590" y="802005"/>
            <a:ext cx="7089219" cy="615910"/>
          </a:xfrm>
          <a:prstGeom prst="rect">
            <a:avLst/>
          </a:prstGeom>
          <a:noFill/>
          <a:ln/>
        </p:spPr>
        <p:txBody>
          <a:bodyPr wrap="none" lIns="0" tIns="0" rIns="0" bIns="0" rtlCol="0" anchor="t"/>
          <a:lstStyle/>
          <a:p>
            <a:pPr algn="ctr" indent="0" marL="0">
              <a:lnSpc>
                <a:spcPts val="4850"/>
              </a:lnSpc>
              <a:buNone/>
            </a:pPr>
            <a:r>
              <a:rPr lang="en-US" sz="3850" dirty="0">
                <a:solidFill>
                  <a:srgbClr val="0A988B"/>
                </a:solidFill>
                <a:latin typeface="Unbounded" pitchFamily="34" charset="0"/>
                <a:ea typeface="Unbounded" pitchFamily="34" charset="-122"/>
                <a:cs typeface="Unbounded" pitchFamily="34" charset="-120"/>
              </a:rPr>
              <a:t>Functional Components</a:t>
            </a:r>
            <a:endParaRPr lang="en-US" sz="3850" dirty="0"/>
          </a:p>
        </p:txBody>
      </p:sp>
      <p:sp>
        <p:nvSpPr>
          <p:cNvPr id="3" name="Text 1"/>
          <p:cNvSpPr/>
          <p:nvPr/>
        </p:nvSpPr>
        <p:spPr>
          <a:xfrm>
            <a:off x="837724" y="1920478"/>
            <a:ext cx="6221968"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The Ethical Data Use Checklist App is designed to be highly functional and user-centric, offering key features that facilitate a comprehensive ethical review process:</a:t>
            </a:r>
            <a:endParaRPr lang="en-US" sz="1600" dirty="0"/>
          </a:p>
        </p:txBody>
      </p:sp>
      <p:sp>
        <p:nvSpPr>
          <p:cNvPr id="4" name="Text 2"/>
          <p:cNvSpPr/>
          <p:nvPr/>
        </p:nvSpPr>
        <p:spPr>
          <a:xfrm>
            <a:off x="837724" y="3114080"/>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CAD6DE"/>
                </a:solidFill>
                <a:latin typeface="Cabin" pitchFamily="34" charset="0"/>
                <a:ea typeface="Cabin" pitchFamily="34" charset="-122"/>
                <a:cs typeface="Cabin" pitchFamily="34" charset="-120"/>
              </a:rPr>
              <a:t>Interactive Checklist Interface:</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Users are prompted with a series of Yes/No questions, making the assessment process straightforward and guided.</a:t>
            </a:r>
            <a:endParaRPr lang="en-US" sz="1600" dirty="0"/>
          </a:p>
        </p:txBody>
      </p:sp>
      <p:sp>
        <p:nvSpPr>
          <p:cNvPr id="5" name="Text 3"/>
          <p:cNvSpPr/>
          <p:nvPr/>
        </p:nvSpPr>
        <p:spPr>
          <a:xfrm>
            <a:off x="837724" y="4192429"/>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CAD6DE"/>
                </a:solidFill>
                <a:latin typeface="Cabin" pitchFamily="34" charset="0"/>
                <a:ea typeface="Cabin" pitchFamily="34" charset="-122"/>
                <a:cs typeface="Cabin" pitchFamily="34" charset="-120"/>
              </a:rPr>
              <a:t>Dynamic Scoring System:</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A real-time scoring mechanism calculates an overall ethics score based on user responses, providing immediate feedback.</a:t>
            </a:r>
            <a:endParaRPr lang="en-US" sz="1600" dirty="0"/>
          </a:p>
        </p:txBody>
      </p:sp>
      <p:sp>
        <p:nvSpPr>
          <p:cNvPr id="6" name="Text 4"/>
          <p:cNvSpPr/>
          <p:nvPr/>
        </p:nvSpPr>
        <p:spPr>
          <a:xfrm>
            <a:off x="837724" y="5270778"/>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CAD6DE"/>
                </a:solidFill>
                <a:latin typeface="Cabin" pitchFamily="34" charset="0"/>
                <a:ea typeface="Cabin" pitchFamily="34" charset="-122"/>
                <a:cs typeface="Cabin" pitchFamily="34" charset="-120"/>
              </a:rPr>
              <a:t>Detailed Ethical Reporting:</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Upon completion, the app generates a summarised report indicating compliance status and flagging specific areas that require ethical attention or further action.</a:t>
            </a:r>
            <a:endParaRPr lang="en-US" sz="1600" dirty="0"/>
          </a:p>
        </p:txBody>
      </p:sp>
      <p:sp>
        <p:nvSpPr>
          <p:cNvPr id="7" name="Text 5"/>
          <p:cNvSpPr/>
          <p:nvPr/>
        </p:nvSpPr>
        <p:spPr>
          <a:xfrm>
            <a:off x="837724" y="6349127"/>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CAD6DE"/>
                </a:solidFill>
                <a:latin typeface="Cabin" pitchFamily="34" charset="0"/>
                <a:ea typeface="Cabin" pitchFamily="34" charset="-122"/>
                <a:cs typeface="Cabin" pitchFamily="34" charset="-120"/>
              </a:rPr>
              <a:t>Recommendation Engine (Future Scope):</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Planned feature to offer context-specific guidance and best practices for addressing identified ethical gaps.</a:t>
            </a:r>
            <a:endParaRPr lang="en-US" sz="1600" dirty="0"/>
          </a:p>
        </p:txBody>
      </p:sp>
      <p:pic>
        <p:nvPicPr>
          <p:cNvPr id="8" name="Image 0" descr="preencoded.png">    </p:cNvPr>
          <p:cNvPicPr>
            <a:picLocks noChangeAspect="1"/>
          </p:cNvPicPr>
          <p:nvPr/>
        </p:nvPicPr>
        <p:blipFill>
          <a:blip r:embed="rId1"/>
          <a:stretch>
            <a:fillRect/>
          </a:stretch>
        </p:blipFill>
        <p:spPr>
          <a:xfrm>
            <a:off x="7578328" y="1967627"/>
            <a:ext cx="6221968" cy="41468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730943" y="698540"/>
            <a:ext cx="7168515" cy="615910"/>
          </a:xfrm>
          <a:prstGeom prst="rect">
            <a:avLst/>
          </a:prstGeom>
          <a:noFill/>
          <a:ln/>
        </p:spPr>
        <p:txBody>
          <a:bodyPr wrap="none" lIns="0" tIns="0" rIns="0" bIns="0" rtlCol="0" anchor="t"/>
          <a:lstStyle/>
          <a:p>
            <a:pPr algn="ctr" indent="0" marL="0">
              <a:lnSpc>
                <a:spcPts val="4850"/>
              </a:lnSpc>
              <a:buNone/>
            </a:pPr>
            <a:r>
              <a:rPr lang="en-US" sz="3850" dirty="0">
                <a:solidFill>
                  <a:srgbClr val="0A988B"/>
                </a:solidFill>
                <a:latin typeface="Unbounded" pitchFamily="34" charset="0"/>
                <a:ea typeface="Unbounded" pitchFamily="34" charset="-122"/>
                <a:cs typeface="Unbounded" pitchFamily="34" charset="-120"/>
              </a:rPr>
              <a:t>Example Checklist Items</a:t>
            </a:r>
            <a:endParaRPr lang="en-US" sz="3850" dirty="0"/>
          </a:p>
        </p:txBody>
      </p:sp>
      <p:sp>
        <p:nvSpPr>
          <p:cNvPr id="3" name="Text 1"/>
          <p:cNvSpPr/>
          <p:nvPr/>
        </p:nvSpPr>
        <p:spPr>
          <a:xfrm>
            <a:off x="837724" y="1733312"/>
            <a:ext cx="12954952"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The checklist covers a broad spectrum of ethical considerations to ensure holistic assessment:</a:t>
            </a:r>
            <a:endParaRPr lang="en-US" sz="1600" dirty="0"/>
          </a:p>
        </p:txBody>
      </p:sp>
      <p:sp>
        <p:nvSpPr>
          <p:cNvPr id="4" name="Text 2"/>
          <p:cNvSpPr/>
          <p:nvPr/>
        </p:nvSpPr>
        <p:spPr>
          <a:xfrm>
            <a:off x="837724" y="2513409"/>
            <a:ext cx="4121825"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Privacy &amp; Data Minimisation</a:t>
            </a:r>
            <a:endParaRPr lang="en-US" sz="1900" dirty="0"/>
          </a:p>
        </p:txBody>
      </p:sp>
      <p:sp>
        <p:nvSpPr>
          <p:cNvPr id="5" name="Text 3"/>
          <p:cNvSpPr/>
          <p:nvPr/>
        </p:nvSpPr>
        <p:spPr>
          <a:xfrm>
            <a:off x="837724" y="3030855"/>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Is all collected data strictly necessary for its stated purpose?</a:t>
            </a:r>
            <a:endParaRPr lang="en-US" sz="1600" dirty="0"/>
          </a:p>
        </p:txBody>
      </p:sp>
      <p:sp>
        <p:nvSpPr>
          <p:cNvPr id="6" name="Text 4"/>
          <p:cNvSpPr/>
          <p:nvPr/>
        </p:nvSpPr>
        <p:spPr>
          <a:xfrm>
            <a:off x="837724" y="3439120"/>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Are strong encryption and anonymisation techniques applied where appropriate?</a:t>
            </a:r>
            <a:endParaRPr lang="en-US" sz="1600" dirty="0"/>
          </a:p>
        </p:txBody>
      </p:sp>
      <p:sp>
        <p:nvSpPr>
          <p:cNvPr id="7" name="Text 5"/>
          <p:cNvSpPr/>
          <p:nvPr/>
        </p:nvSpPr>
        <p:spPr>
          <a:xfrm>
            <a:off x="837724" y="4182428"/>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Is data retention limited to the minimum necessary period?</a:t>
            </a:r>
            <a:endParaRPr lang="en-US" sz="1600" dirty="0"/>
          </a:p>
        </p:txBody>
      </p:sp>
      <p:sp>
        <p:nvSpPr>
          <p:cNvPr id="8" name="Text 6"/>
          <p:cNvSpPr/>
          <p:nvPr/>
        </p:nvSpPr>
        <p:spPr>
          <a:xfrm>
            <a:off x="837724" y="4726900"/>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User Consent</a:t>
            </a:r>
            <a:endParaRPr lang="en-US" sz="1900" dirty="0"/>
          </a:p>
        </p:txBody>
      </p:sp>
      <p:sp>
        <p:nvSpPr>
          <p:cNvPr id="9" name="Text 7"/>
          <p:cNvSpPr/>
          <p:nvPr/>
        </p:nvSpPr>
        <p:spPr>
          <a:xfrm>
            <a:off x="837724" y="5244346"/>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Is consent explicitly obtained, informed, and easily withdrawable?</a:t>
            </a:r>
            <a:endParaRPr lang="en-US" sz="1600" dirty="0"/>
          </a:p>
        </p:txBody>
      </p:sp>
      <p:sp>
        <p:nvSpPr>
          <p:cNvPr id="10" name="Text 8"/>
          <p:cNvSpPr/>
          <p:nvPr/>
        </p:nvSpPr>
        <p:spPr>
          <a:xfrm>
            <a:off x="837724" y="5652611"/>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Are consent mechanisms transparent and user-friendly?</a:t>
            </a:r>
            <a:endParaRPr lang="en-US" sz="1600" dirty="0"/>
          </a:p>
        </p:txBody>
      </p:sp>
      <p:sp>
        <p:nvSpPr>
          <p:cNvPr id="11" name="Text 9"/>
          <p:cNvSpPr/>
          <p:nvPr/>
        </p:nvSpPr>
        <p:spPr>
          <a:xfrm>
            <a:off x="837724" y="6197084"/>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Fairness &amp; Bias</a:t>
            </a:r>
            <a:endParaRPr lang="en-US" sz="1900" dirty="0"/>
          </a:p>
        </p:txBody>
      </p:sp>
      <p:sp>
        <p:nvSpPr>
          <p:cNvPr id="12" name="Text 10"/>
          <p:cNvSpPr/>
          <p:nvPr/>
        </p:nvSpPr>
        <p:spPr>
          <a:xfrm>
            <a:off x="837724" y="6714530"/>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Have datasets been checked for inherent biases?</a:t>
            </a:r>
            <a:endParaRPr lang="en-US" sz="1600" dirty="0"/>
          </a:p>
        </p:txBody>
      </p:sp>
      <p:sp>
        <p:nvSpPr>
          <p:cNvPr id="13" name="Text 11"/>
          <p:cNvSpPr/>
          <p:nvPr/>
        </p:nvSpPr>
        <p:spPr>
          <a:xfrm>
            <a:off x="837724" y="7122795"/>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Are algorithms regularly audited for discriminatory outcomes?</a:t>
            </a:r>
            <a:endParaRPr lang="en-US" sz="1600" dirty="0"/>
          </a:p>
        </p:txBody>
      </p:sp>
      <p:sp>
        <p:nvSpPr>
          <p:cNvPr id="14" name="Text 12"/>
          <p:cNvSpPr/>
          <p:nvPr/>
        </p:nvSpPr>
        <p:spPr>
          <a:xfrm>
            <a:off x="7578328" y="2513409"/>
            <a:ext cx="4317683"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Transparency &amp; Explainability</a:t>
            </a:r>
            <a:endParaRPr lang="en-US" sz="1900" dirty="0"/>
          </a:p>
        </p:txBody>
      </p:sp>
      <p:sp>
        <p:nvSpPr>
          <p:cNvPr id="15" name="Text 13"/>
          <p:cNvSpPr/>
          <p:nvPr/>
        </p:nvSpPr>
        <p:spPr>
          <a:xfrm>
            <a:off x="7578328" y="3030855"/>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Is the data collection and usage process clearly documented?</a:t>
            </a:r>
            <a:endParaRPr lang="en-US" sz="1600" dirty="0"/>
          </a:p>
        </p:txBody>
      </p:sp>
      <p:sp>
        <p:nvSpPr>
          <p:cNvPr id="16" name="Text 14"/>
          <p:cNvSpPr/>
          <p:nvPr/>
        </p:nvSpPr>
        <p:spPr>
          <a:xfrm>
            <a:off x="7578328" y="3439120"/>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Can algorithmic decisions be explained to affected individuals?</a:t>
            </a:r>
            <a:endParaRPr lang="en-US" sz="1600" dirty="0"/>
          </a:p>
        </p:txBody>
      </p:sp>
      <p:sp>
        <p:nvSpPr>
          <p:cNvPr id="17" name="Text 15"/>
          <p:cNvSpPr/>
          <p:nvPr/>
        </p:nvSpPr>
        <p:spPr>
          <a:xfrm>
            <a:off x="7578328" y="3983593"/>
            <a:ext cx="3357205"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Security &amp; Governance</a:t>
            </a:r>
            <a:endParaRPr lang="en-US" sz="1900" dirty="0"/>
          </a:p>
        </p:txBody>
      </p:sp>
      <p:sp>
        <p:nvSpPr>
          <p:cNvPr id="18" name="Text 16"/>
          <p:cNvSpPr/>
          <p:nvPr/>
        </p:nvSpPr>
        <p:spPr>
          <a:xfrm>
            <a:off x="7578328" y="4501039"/>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Are data access controls strictly enforced?</a:t>
            </a:r>
            <a:endParaRPr lang="en-US" sz="1600" dirty="0"/>
          </a:p>
        </p:txBody>
      </p:sp>
      <p:sp>
        <p:nvSpPr>
          <p:cNvPr id="19" name="Text 17"/>
          <p:cNvSpPr/>
          <p:nvPr/>
        </p:nvSpPr>
        <p:spPr>
          <a:xfrm>
            <a:off x="7578328" y="4909304"/>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Is there a clear ethical governance framework in place?</a:t>
            </a:r>
            <a:endParaRPr lang="en-US" sz="1600" dirty="0"/>
          </a:p>
        </p:txBody>
      </p:sp>
      <p:sp>
        <p:nvSpPr>
          <p:cNvPr id="20" name="Text 18"/>
          <p:cNvSpPr/>
          <p:nvPr/>
        </p:nvSpPr>
        <p:spPr>
          <a:xfrm>
            <a:off x="7578328" y="545377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Accountability</a:t>
            </a:r>
            <a:endParaRPr lang="en-US" sz="1900" dirty="0"/>
          </a:p>
        </p:txBody>
      </p:sp>
      <p:sp>
        <p:nvSpPr>
          <p:cNvPr id="21" name="Text 19"/>
          <p:cNvSpPr/>
          <p:nvPr/>
        </p:nvSpPr>
        <p:spPr>
          <a:xfrm>
            <a:off x="7578328" y="5971223"/>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Are roles and responsibilities for ethical data handling clearly defined?</a:t>
            </a:r>
            <a:endParaRPr lang="en-US" sz="1600" dirty="0"/>
          </a:p>
        </p:txBody>
      </p:sp>
      <p:sp>
        <p:nvSpPr>
          <p:cNvPr id="22" name="Text 20"/>
          <p:cNvSpPr/>
          <p:nvPr/>
        </p:nvSpPr>
        <p:spPr>
          <a:xfrm>
            <a:off x="7578328" y="6714530"/>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Is there a mechanism for addressing ethical complaints?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40179" y="306705"/>
            <a:ext cx="4150043" cy="327779"/>
          </a:xfrm>
          <a:prstGeom prst="rect">
            <a:avLst/>
          </a:prstGeom>
          <a:noFill/>
          <a:ln/>
        </p:spPr>
        <p:txBody>
          <a:bodyPr wrap="none" lIns="0" tIns="0" rIns="0" bIns="0" rtlCol="0" anchor="t"/>
          <a:lstStyle/>
          <a:p>
            <a:pPr algn="ctr" indent="0" marL="0">
              <a:lnSpc>
                <a:spcPts val="2550"/>
              </a:lnSpc>
              <a:buNone/>
            </a:pPr>
            <a:r>
              <a:rPr lang="en-US" sz="2050" dirty="0">
                <a:solidFill>
                  <a:srgbClr val="0A988B"/>
                </a:solidFill>
                <a:latin typeface="Unbounded" pitchFamily="34" charset="0"/>
                <a:ea typeface="Unbounded" pitchFamily="34" charset="-122"/>
                <a:cs typeface="Unbounded" pitchFamily="34" charset="-120"/>
              </a:rPr>
              <a:t>High-Level Implementation</a:t>
            </a:r>
            <a:endParaRPr lang="en-US" sz="2050" dirty="0"/>
          </a:p>
        </p:txBody>
      </p:sp>
      <p:sp>
        <p:nvSpPr>
          <p:cNvPr id="3" name="Text 1"/>
          <p:cNvSpPr/>
          <p:nvPr/>
        </p:nvSpPr>
        <p:spPr>
          <a:xfrm>
            <a:off x="445770" y="857369"/>
            <a:ext cx="13738860" cy="178237"/>
          </a:xfrm>
          <a:prstGeom prst="rect">
            <a:avLst/>
          </a:prstGeom>
          <a:noFill/>
          <a:ln/>
        </p:spPr>
        <p:txBody>
          <a:bodyPr wrap="none" lIns="0" tIns="0" rIns="0" bIns="0" rtlCol="0" anchor="t"/>
          <a:lstStyle/>
          <a:p>
            <a:pPr algn="l" indent="0" marL="0">
              <a:lnSpc>
                <a:spcPts val="1400"/>
              </a:lnSpc>
              <a:buNone/>
            </a:pPr>
            <a:r>
              <a:rPr lang="en-US" sz="850" dirty="0">
                <a:solidFill>
                  <a:srgbClr val="CAD6DE"/>
                </a:solidFill>
                <a:latin typeface="Cabin" pitchFamily="34" charset="0"/>
                <a:ea typeface="Cabin" pitchFamily="34" charset="-122"/>
                <a:cs typeface="Cabin" pitchFamily="34" charset="-120"/>
              </a:rPr>
              <a:t>The core of the application is built in Python, leveraging its simplicity and versatility for command-line interfaces. We've structured the code modularly to ensure scalability and maintainability.</a:t>
            </a:r>
            <a:endParaRPr lang="en-US" sz="850" dirty="0"/>
          </a:p>
        </p:txBody>
      </p:sp>
      <p:sp>
        <p:nvSpPr>
          <p:cNvPr id="4" name="Shape 2"/>
          <p:cNvSpPr/>
          <p:nvPr/>
        </p:nvSpPr>
        <p:spPr>
          <a:xfrm>
            <a:off x="445770" y="1160978"/>
            <a:ext cx="13738860" cy="6761917"/>
          </a:xfrm>
          <a:prstGeom prst="roundRect">
            <a:avLst>
              <a:gd name="adj" fmla="val 247"/>
            </a:avLst>
          </a:prstGeom>
          <a:solidFill>
            <a:srgbClr val="13242F"/>
          </a:solidFill>
          <a:ln/>
        </p:spPr>
      </p:sp>
      <p:sp>
        <p:nvSpPr>
          <p:cNvPr id="5" name="Shape 3"/>
          <p:cNvSpPr/>
          <p:nvPr/>
        </p:nvSpPr>
        <p:spPr>
          <a:xfrm>
            <a:off x="440293" y="1160978"/>
            <a:ext cx="13749814" cy="6761917"/>
          </a:xfrm>
          <a:prstGeom prst="roundRect">
            <a:avLst>
              <a:gd name="adj" fmla="val 247"/>
            </a:avLst>
          </a:prstGeom>
          <a:solidFill>
            <a:srgbClr val="13242F"/>
          </a:solidFill>
          <a:ln/>
        </p:spPr>
      </p:sp>
      <p:sp>
        <p:nvSpPr>
          <p:cNvPr id="6" name="Text 4"/>
          <p:cNvSpPr/>
          <p:nvPr/>
        </p:nvSpPr>
        <p:spPr>
          <a:xfrm>
            <a:off x="551736" y="1244560"/>
            <a:ext cx="13526929" cy="6594753"/>
          </a:xfrm>
          <a:prstGeom prst="rect">
            <a:avLst/>
          </a:prstGeom>
          <a:noFill/>
          <a:ln/>
        </p:spPr>
        <p:txBody>
          <a:bodyPr wrap="square" lIns="0" tIns="0" rIns="0" bIns="0" rtlCol="0" anchor="t"/>
          <a:lstStyle/>
          <a:p>
            <a:pPr algn="l" indent="0" marL="0">
              <a:lnSpc>
                <a:spcPts val="1400"/>
              </a:lnSpc>
              <a:buNone/>
            </a:pPr>
            <a:r>
              <a:rPr lang="en-US" sz="850" dirty="0">
                <a:solidFill>
                  <a:srgbClr val="CAD6DE"/>
                </a:solidFill>
                <a:highlight>
                  <a:srgbClr val="13242F"/>
                </a:highlight>
                <a:latin typeface="Consolas" pitchFamily="34" charset="0"/>
                <a:ea typeface="Consolas" pitchFamily="34" charset="-122"/>
                <a:cs typeface="Consolas" pitchFamily="34" charset="-120"/>
              </a:rPr>
              <a:t># main.pydef run_checklist(): score = 10 responses = {} questions = get_checklist_questions() # From questions.py for category, qs in questions.items(): print(f"\n--- {category} ---") for q_id, q_text in qs.items(): response = input(f"{q_text} (Yes/No): ").lower() responses[q_id] = response if response != 'yes': score -= 1 # Simple scoring logic display_results(score, responses) # From reporting.pyif __name__ == "__main__": run_checklist()# questions.py (simplified)def get_checklist_questions(): return { "Privacy": { "q1": "Is all collected data strictly necessary for its stated purpose?", "q2": "Are strong encryption techniques applied?" }, "Consent": { "q3": "Is consent explicitly obtained and easily withdrawable?" } }# reporting.py (simplified)def display_results(score, responses): print("\n--- Ethical Compliance Report ---") print(f"Overall Ethics Score: {score}/10") if score == 10: print("Status: Highly Compliant</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662476" y="785813"/>
            <a:ext cx="9305330" cy="615910"/>
          </a:xfrm>
          <a:prstGeom prst="rect">
            <a:avLst/>
          </a:prstGeom>
          <a:noFill/>
          <a:ln/>
        </p:spPr>
        <p:txBody>
          <a:bodyPr wrap="none" lIns="0" tIns="0" rIns="0" bIns="0" rtlCol="0" anchor="t"/>
          <a:lstStyle/>
          <a:p>
            <a:pPr algn="ctr" indent="0" marL="0">
              <a:lnSpc>
                <a:spcPts val="4850"/>
              </a:lnSpc>
              <a:buNone/>
            </a:pPr>
            <a:r>
              <a:rPr lang="en-US" sz="3850" dirty="0">
                <a:solidFill>
                  <a:srgbClr val="0A988B"/>
                </a:solidFill>
                <a:latin typeface="Unbounded" pitchFamily="34" charset="0"/>
                <a:ea typeface="Unbounded" pitchFamily="34" charset="-122"/>
                <a:cs typeface="Unbounded" pitchFamily="34" charset="-120"/>
              </a:rPr>
              <a:t>Results: Case 1 - Fully Compliant</a:t>
            </a:r>
            <a:endParaRPr lang="en-US" sz="3850" dirty="0"/>
          </a:p>
        </p:txBody>
      </p:sp>
      <p:sp>
        <p:nvSpPr>
          <p:cNvPr id="3" name="Text 1"/>
          <p:cNvSpPr/>
          <p:nvPr/>
        </p:nvSpPr>
        <p:spPr>
          <a:xfrm>
            <a:off x="837724" y="1820585"/>
            <a:ext cx="12954952" cy="670084"/>
          </a:xfrm>
          <a:prstGeom prst="rect">
            <a:avLst/>
          </a:prstGeom>
          <a:noFill/>
          <a:ln/>
        </p:spPr>
        <p:txBody>
          <a:bodyPr wrap="square" lIns="0" tIns="0" rIns="0" bIns="0" rtlCol="0" anchor="t"/>
          <a:lstStyle/>
          <a:p>
            <a:pPr algn="ctr" indent="0" marL="0">
              <a:lnSpc>
                <a:spcPts val="2600"/>
              </a:lnSpc>
              <a:buNone/>
            </a:pPr>
            <a:r>
              <a:rPr lang="en-US" sz="1600" b="1" dirty="0">
                <a:solidFill>
                  <a:srgbClr val="CAD6DE"/>
                </a:solidFill>
                <a:latin typeface="Cabin" pitchFamily="34" charset="0"/>
                <a:ea typeface="Cabin" pitchFamily="34" charset="-122"/>
                <a:cs typeface="Cabin" pitchFamily="34" charset="-120"/>
              </a:rPr>
              <a:t>Scenario:</a:t>
            </a:r>
            <a:pPr algn="ctr" indent="0" marL="0">
              <a:lnSpc>
                <a:spcPts val="2600"/>
              </a:lnSpc>
              <a:buNone/>
            </a:pPr>
            <a:r>
              <a:rPr lang="en-US" sz="1600" dirty="0">
                <a:solidFill>
                  <a:srgbClr val="CAD6DE"/>
                </a:solidFill>
                <a:latin typeface="Cabin" pitchFamily="34" charset="0"/>
                <a:ea typeface="Cabin" pitchFamily="34" charset="-122"/>
                <a:cs typeface="Cabin" pitchFamily="34" charset="-120"/>
              </a:rPr>
              <a:t> A data project with robust privacy controls, explicit consent mechanisms, and regular bias audits. All ethical considerations have been meticulously addressed.</a:t>
            </a:r>
            <a:endParaRPr lang="en-US" sz="1600" dirty="0"/>
          </a:p>
        </p:txBody>
      </p:sp>
      <p:pic>
        <p:nvPicPr>
          <p:cNvPr id="4" name="Image 0" descr="preencoded.png">    </p:cNvPr>
          <p:cNvPicPr>
            <a:picLocks noChangeAspect="1"/>
          </p:cNvPicPr>
          <p:nvPr/>
        </p:nvPicPr>
        <p:blipFill>
          <a:blip r:embed="rId1"/>
          <a:stretch>
            <a:fillRect/>
          </a:stretch>
        </p:blipFill>
        <p:spPr>
          <a:xfrm>
            <a:off x="837724" y="2961918"/>
            <a:ext cx="6221968" cy="4146828"/>
          </a:xfrm>
          <a:prstGeom prst="rect">
            <a:avLst/>
          </a:prstGeom>
        </p:spPr>
      </p:pic>
      <p:sp>
        <p:nvSpPr>
          <p:cNvPr id="5" name="Text 2"/>
          <p:cNvSpPr/>
          <p:nvPr/>
        </p:nvSpPr>
        <p:spPr>
          <a:xfrm>
            <a:off x="7578328" y="2935724"/>
            <a:ext cx="6221968" cy="1848088"/>
          </a:xfrm>
          <a:prstGeom prst="rect">
            <a:avLst/>
          </a:prstGeom>
          <a:noFill/>
          <a:ln/>
        </p:spPr>
        <p:txBody>
          <a:bodyPr wrap="none" lIns="0" tIns="0" rIns="0" bIns="0" rtlCol="0" anchor="t"/>
          <a:lstStyle/>
          <a:p>
            <a:pPr algn="l" indent="0" marL="0">
              <a:lnSpc>
                <a:spcPts val="14550"/>
              </a:lnSpc>
              <a:buNone/>
            </a:pPr>
            <a:r>
              <a:rPr lang="en-US" sz="11600" dirty="0">
                <a:solidFill>
                  <a:srgbClr val="FFFFFF"/>
                </a:solidFill>
                <a:latin typeface="Unbounded" pitchFamily="34" charset="0"/>
                <a:ea typeface="Unbounded" pitchFamily="34" charset="-122"/>
                <a:cs typeface="Unbounded" pitchFamily="34" charset="-120"/>
              </a:rPr>
              <a:t>10/10</a:t>
            </a:r>
            <a:endParaRPr lang="en-US" sz="11600" dirty="0"/>
          </a:p>
        </p:txBody>
      </p:sp>
      <p:sp>
        <p:nvSpPr>
          <p:cNvPr id="6" name="Text 3"/>
          <p:cNvSpPr/>
          <p:nvPr/>
        </p:nvSpPr>
        <p:spPr>
          <a:xfrm>
            <a:off x="7578328" y="4993243"/>
            <a:ext cx="3444240" cy="377309"/>
          </a:xfrm>
          <a:prstGeom prst="rect">
            <a:avLst/>
          </a:prstGeom>
          <a:noFill/>
          <a:ln/>
        </p:spPr>
        <p:txBody>
          <a:bodyPr wrap="none" lIns="0" tIns="0" rIns="0" bIns="0" rtlCol="0" anchor="t"/>
          <a:lstStyle/>
          <a:p>
            <a:pPr algn="l" indent="0" marL="0">
              <a:lnSpc>
                <a:spcPts val="2900"/>
              </a:lnSpc>
              <a:buNone/>
            </a:pPr>
            <a:r>
              <a:rPr lang="en-US" sz="2300" dirty="0">
                <a:solidFill>
                  <a:srgbClr val="FFFFFF"/>
                </a:solidFill>
                <a:latin typeface="Unbounded" pitchFamily="34" charset="0"/>
                <a:ea typeface="Unbounded" pitchFamily="34" charset="-122"/>
                <a:cs typeface="Unbounded" pitchFamily="34" charset="-120"/>
              </a:rPr>
              <a:t>Highly Compliant </a:t>
            </a:r>
            <a:pPr algn="l" indent="0" marL="0">
              <a:lnSpc>
                <a:spcPts val="2900"/>
              </a:lnSpc>
              <a:buNone/>
            </a:pPr>
            <a:r>
              <a:rPr lang="en-US" sz="2300" dirty="0">
                <a:solidFill>
                  <a:srgbClr val="000000"/>
                </a:solidFill>
                <a:latin typeface="Unbounded" pitchFamily="34" charset="0"/>
                <a:ea typeface="Unbounded" pitchFamily="34" charset="-122"/>
                <a:cs typeface="Unbounded" pitchFamily="34" charset="-120"/>
              </a:rPr>
              <a:t>✅</a:t>
            </a:r>
            <a:endParaRPr lang="en-US" sz="2300" dirty="0"/>
          </a:p>
        </p:txBody>
      </p:sp>
      <p:sp>
        <p:nvSpPr>
          <p:cNvPr id="7" name="Text 4"/>
          <p:cNvSpPr/>
          <p:nvPr/>
        </p:nvSpPr>
        <p:spPr>
          <a:xfrm>
            <a:off x="7578328" y="5579983"/>
            <a:ext cx="6221968" cy="1675209"/>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This score signifies that the data project adheres to all ethical guidelines and best practices outlined in the checklist. It demonstrates a strong commitment to responsible data stewardship, ensuring user trust and regulatory compliance. No immediate actions are required, but continuous monitoring is always recommended.</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2025-08-20T21:31:29Z</dcterms:created>
  <dcterms:modified xsi:type="dcterms:W3CDTF">2025-08-20T21:31:29Z</dcterms:modified>
</cp:coreProperties>
</file>